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341" r:id="rId3"/>
    <p:sldId id="346" r:id="rId4"/>
    <p:sldId id="347" r:id="rId5"/>
    <p:sldId id="354" r:id="rId6"/>
    <p:sldId id="355" r:id="rId7"/>
    <p:sldId id="361" r:id="rId8"/>
    <p:sldId id="337" r:id="rId9"/>
    <p:sldId id="359" r:id="rId10"/>
    <p:sldId id="360" r:id="rId11"/>
    <p:sldId id="348" r:id="rId12"/>
    <p:sldId id="349" r:id="rId13"/>
    <p:sldId id="350" r:id="rId14"/>
    <p:sldId id="351" r:id="rId15"/>
    <p:sldId id="332" r:id="rId16"/>
    <p:sldId id="352" r:id="rId17"/>
    <p:sldId id="353" r:id="rId18"/>
    <p:sldId id="357" r:id="rId19"/>
    <p:sldId id="358" r:id="rId2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7078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Fire Levy</a:t>
            </a:r>
            <a:r>
              <a:rPr lang="en-US" sz="1600" b="1" baseline="0"/>
              <a:t> / Operating Expenses / Inflation Rates</a:t>
            </a:r>
            <a:endParaRPr lang="en-US" sz="16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Tax</c:v>
                </c:pt>
              </c:strCache>
            </c:strRef>
          </c:tx>
          <c:spPr>
            <a:ln w="50800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numRef>
              <c:f>Sheet1!$A$2:$A$10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Sheet1!$B$2:$B$10</c:f>
              <c:numCache>
                <c:formatCode>_("$"* #,##0_);_("$"* \(#,##0\);_("$"* "-"??_);_(@_)</c:formatCode>
                <c:ptCount val="9"/>
                <c:pt idx="0">
                  <c:v>452488.49</c:v>
                </c:pt>
                <c:pt idx="1">
                  <c:v>466399.37</c:v>
                </c:pt>
                <c:pt idx="2">
                  <c:v>474562.13</c:v>
                </c:pt>
                <c:pt idx="3">
                  <c:v>482555.84</c:v>
                </c:pt>
                <c:pt idx="4">
                  <c:v>493216.65</c:v>
                </c:pt>
                <c:pt idx="5">
                  <c:v>504045.01</c:v>
                </c:pt>
                <c:pt idx="6">
                  <c:v>514888.19</c:v>
                </c:pt>
                <c:pt idx="7">
                  <c:v>526661.89</c:v>
                </c:pt>
                <c:pt idx="8">
                  <c:v>540438.05000000005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AD6-441E-B6E5-798C2AE72E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Operating Expenses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Sheet1!$A$2:$A$10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Sheet1!$C$2:$C$10</c:f>
              <c:numCache>
                <c:formatCode>_("$"* #,##0_);_("$"* \(#,##0\);_("$"* "-"??_);_(@_)</c:formatCode>
                <c:ptCount val="9"/>
                <c:pt idx="0">
                  <c:v>379636.11</c:v>
                </c:pt>
                <c:pt idx="1">
                  <c:v>420406.24</c:v>
                </c:pt>
                <c:pt idx="2">
                  <c:v>442883.82</c:v>
                </c:pt>
                <c:pt idx="3">
                  <c:v>507053.05</c:v>
                </c:pt>
                <c:pt idx="4">
                  <c:v>489466.31</c:v>
                </c:pt>
                <c:pt idx="5">
                  <c:v>497351.21</c:v>
                </c:pt>
                <c:pt idx="6">
                  <c:v>543894.75</c:v>
                </c:pt>
                <c:pt idx="7">
                  <c:v>657296.28</c:v>
                </c:pt>
                <c:pt idx="8">
                  <c:v>757402.7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AD6-441E-B6E5-798C2AE72EF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CPI Inflation</c:v>
                </c:pt>
              </c:strCache>
            </c:strRef>
          </c:tx>
          <c:spPr>
            <a:ln w="508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Sheet1!$A$2:$A$10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Sheet1!$D$2:$D$10</c:f>
              <c:numCache>
                <c:formatCode>_("$"* #,##0_);_("$"* \(#,##0\);_("$"* "-"??_);_(@_)</c:formatCode>
                <c:ptCount val="9"/>
                <c:pt idx="0">
                  <c:v>500000</c:v>
                </c:pt>
                <c:pt idx="1">
                  <c:v>506500</c:v>
                </c:pt>
                <c:pt idx="2">
                  <c:v>513084.5</c:v>
                </c:pt>
                <c:pt idx="3">
                  <c:v>523859.2745</c:v>
                </c:pt>
                <c:pt idx="4">
                  <c:v>536431.89708799997</c:v>
                </c:pt>
                <c:pt idx="5">
                  <c:v>546087.67123558396</c:v>
                </c:pt>
                <c:pt idx="6">
                  <c:v>552640.72329041094</c:v>
                </c:pt>
                <c:pt idx="7">
                  <c:v>578614.8372850602</c:v>
                </c:pt>
                <c:pt idx="8">
                  <c:v>624904.024267865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AD6-441E-B6E5-798C2AE72E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60341008"/>
        <c:axId val="1260349648"/>
      </c:lineChart>
      <c:catAx>
        <c:axId val="1260341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0349648"/>
        <c:crosses val="autoZero"/>
        <c:auto val="1"/>
        <c:lblAlgn val="ctr"/>
        <c:lblOffset val="100"/>
        <c:noMultiLvlLbl val="0"/>
      </c:catAx>
      <c:valAx>
        <c:axId val="1260349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0341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089B3-3A8C-485D-882A-A9CAE901E6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579CE2-92C5-4FB3-8963-6C83C3129C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DC1A4-C491-4FAC-A35F-E2B611B83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2B69-F478-4DD7-BE4A-544D5473CDF5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0ED28-F958-4CCE-BD17-2625DE3FB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DAE07-3A71-45B0-9867-8ADB1B61E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3E28C-1724-4BAA-AEF9-DB65FAB1C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294B-4E32-43E1-8E10-9F3558359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9870E8-8006-495E-B1A2-7CE03B048B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14424-99FD-43D3-BCBA-E60BA0EF4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2B69-F478-4DD7-BE4A-544D5473CDF5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87E8F-EBD9-4D67-867A-FE91D49A3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ED7E8-990F-43A0-BEE5-21418069B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3E28C-1724-4BAA-AEF9-DB65FAB1C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010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90A220-EFD6-47D4-A21D-20B945310B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48CEC8-5929-4929-826A-1FB7FEBC9F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0FE87D-E141-4857-9F25-19468334C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2B69-F478-4DD7-BE4A-544D5473CDF5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E6D159-A3B9-4C36-847B-FD1679BD5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9EBC4-3830-47FF-9C72-07164AB97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3E28C-1724-4BAA-AEF9-DB65FAB1C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719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F9AB2-C4A3-47DB-A842-8C8B59368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155FE-6968-4B35-990A-F80B7760B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AEB3F-CA52-4FE8-B847-5A150C361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2B69-F478-4DD7-BE4A-544D5473CDF5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30481-4946-4DF1-B0C4-05CC85799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27B308-9ED5-45D7-B4DA-83EC845DE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3E28C-1724-4BAA-AEF9-DB65FAB1C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530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F4796-D011-4BF8-9786-6805A70D8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C10B31-E28D-4E00-ACA3-D3F864801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39640E-8EA3-41B9-9F08-80E68D65E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2B69-F478-4DD7-BE4A-544D5473CDF5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4EBC9-D8A2-46E9-B271-6B264D4B9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3F04AA-F467-4566-9797-1B08A2197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3E28C-1724-4BAA-AEF9-DB65FAB1C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685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5DD88-47CF-42EB-BA6C-F4C1C62BF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DB530-E21E-4824-B738-82BE8A102C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DD0BF5-3723-42CB-8821-E7C92EFF40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73DB30-1D7B-489E-AF79-F85FE5EA5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2B69-F478-4DD7-BE4A-544D5473CDF5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B2445C-E583-4E0D-9BD5-CDE34E564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B2F973-D15D-438D-AD60-84BC757FE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3E28C-1724-4BAA-AEF9-DB65FAB1C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4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0FF91-7E21-4349-BF47-FA294ADBA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935B10-7337-42D0-B629-6C8304B19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2D60EB-E722-4B5F-B575-60A5FB4F25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47C240-D7D9-4903-8966-B46D13CDFA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9A439C-EDAB-499F-AA21-D4933AC334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378603-0F2A-427A-A03D-FDFEA78C8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2B69-F478-4DD7-BE4A-544D5473CDF5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6AE347-643F-45A6-A7BF-B4058F6FB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668D39-81BD-4FB0-A4B1-9B99F0D86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3E28C-1724-4BAA-AEF9-DB65FAB1C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720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C40E5-7C16-4947-8A57-5BCBEFC92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9131AE-982B-46BF-B105-33D9162F5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2B69-F478-4DD7-BE4A-544D5473CDF5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91E880-5E54-4BF7-8277-B012C3E1D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2CDE22-17FE-4700-B9B3-A3B7BD17C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3E28C-1724-4BAA-AEF9-DB65FAB1C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472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1A6B92-F599-4A76-8FB6-CD7348AA6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2B69-F478-4DD7-BE4A-544D5473CDF5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70B66D-B238-4F3C-B0F3-12785C149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195851-CA5B-4EA3-B436-D0B326BB0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3E28C-1724-4BAA-AEF9-DB65FAB1C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401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0B140-E71F-407C-8259-A76871054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29E82-8DBB-46DA-8F5A-8613394D5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AD2159-7018-43BC-A2F1-5FB77B34B5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55078E-4151-4FEC-9A9E-ED146FD68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2B69-F478-4DD7-BE4A-544D5473CDF5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E4FB2F-4C0A-436C-8FFC-D4665FAD0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2A1D54-F8A6-4397-84AC-296DDFD77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3E28C-1724-4BAA-AEF9-DB65FAB1C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81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8A95E-DAE5-4BDF-8267-982CB604B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342DEB-ACE8-44A6-BDCE-305FBAE151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EBE64D-8C61-4BDE-A961-EBF35B0EFE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CEB7B3-D225-405D-8884-91B2B4E56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2B69-F478-4DD7-BE4A-544D5473CDF5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2895DA-8F90-4B37-9376-F7D2746F2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69E757-AA8D-4848-A5B8-535B8EA3C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3E28C-1724-4BAA-AEF9-DB65FAB1C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448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C2ACF1-4952-49DF-B94E-6DF2F34E9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C0FDB3-C230-4BD0-9965-A732F0660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D4923-7E68-4EC5-BA46-9A875CB868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52B69-F478-4DD7-BE4A-544D5473CDF5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6672FE-901B-4BCE-83BF-3DCF930125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7F05E-A935-4FD9-B673-FE93F19242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3E28C-1724-4BAA-AEF9-DB65FAB1C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309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0D4D69-3009-8CA3-2EEA-B2CF5C7B5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" y="0"/>
            <a:ext cx="1217980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1E5BB0-4ABF-47F1-A278-32338C2D7D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1783" y="910130"/>
            <a:ext cx="9012678" cy="1196576"/>
          </a:xfrm>
        </p:spPr>
        <p:txBody>
          <a:bodyPr anchor="b"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60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TOWNHALL MEETING </a:t>
            </a:r>
            <a:br>
              <a:rPr lang="en-US" sz="60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60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JULY </a:t>
            </a:r>
            <a:r>
              <a:rPr lang="en-US" sz="73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2023</a:t>
            </a:r>
            <a:endParaRPr lang="en-US" sz="60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D0D9CE-0E2C-4682-910F-ABB3AE154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710" y="1908260"/>
            <a:ext cx="11870420" cy="1520740"/>
          </a:xfrm>
          <a:noFill/>
        </p:spPr>
        <p:txBody>
          <a:bodyPr anchor="t">
            <a:normAutofit fontScale="25000" lnSpcReduction="2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8600" dirty="0">
              <a:solidFill>
                <a:schemeClr val="bg2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50800" dir="5400000" algn="ctr" rotWithShape="0">
                  <a:srgbClr val="FF0000"/>
                </a:outerShdw>
              </a:effectLst>
              <a:latin typeface="Bierstadt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400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ierstadt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              </a:t>
            </a:r>
            <a:r>
              <a:rPr lang="en-US" sz="24000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ierstadt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LEVY LID LIFT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0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ierstadt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AGENDA: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0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ierstadt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INTRODUCTIONS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0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ierstadt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PRESENTATION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0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ierstadt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QUESTIONS / ANSWERS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0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ierstadt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en-US" sz="19200" dirty="0">
              <a:solidFill>
                <a:schemeClr val="bg2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50800" dir="5400000" algn="ctr" rotWithShape="0">
                  <a:srgbClr val="FF0000"/>
                </a:outerShdw>
              </a:effectLst>
              <a:latin typeface="Bierstadt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100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ierstadt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en-US" sz="9800" i="1" dirty="0">
              <a:solidFill>
                <a:schemeClr val="bg2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50800" dir="5400000" algn="ctr" rotWithShape="0">
                  <a:srgbClr val="FF0000"/>
                </a:outerShdw>
              </a:effectLst>
              <a:latin typeface="Bodoni MT Black" panose="02070A030806060202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8000" i="1" dirty="0">
              <a:solidFill>
                <a:schemeClr val="bg2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50800" dir="5400000" algn="ctr" rotWithShape="0">
                  <a:srgbClr val="FF0000"/>
                </a:outerShdw>
              </a:effectLst>
              <a:latin typeface="Bodoni MT Black" panose="02070A030806060202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8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8000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Bodoni MT Black" panose="02070A030806060202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097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0523FC-E014-4016-B9FE-DBBF5AB3A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8" y="0"/>
            <a:ext cx="12181172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FD0D9CE-0E2C-4682-910F-ABB3AE154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91210"/>
            <a:ext cx="11870420" cy="6766789"/>
          </a:xfrm>
          <a:noFill/>
        </p:spPr>
        <p:txBody>
          <a:bodyPr anchor="t">
            <a:normAutofit fontScale="40000" lnSpcReduction="2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400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2023</a:t>
            </a:r>
            <a:r>
              <a:rPr lang="en-US" sz="9600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200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 Full Time Chief						$100,000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200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Part Time Finance Officer 				$42,000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200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1 full-time firefighter/Medical Officer	   $73,000	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200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200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Total Administrative Wages			$215,000 +$65K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200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600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C044579-928A-68A5-3ADC-AE5743B3E4DE}"/>
              </a:ext>
            </a:extLst>
          </p:cNvPr>
          <p:cNvSpPr/>
          <p:nvPr/>
        </p:nvSpPr>
        <p:spPr>
          <a:xfrm>
            <a:off x="10828" y="3688080"/>
            <a:ext cx="12089732" cy="23266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8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0523FC-E014-4016-B9FE-DBBF5AB3A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8" y="0"/>
            <a:ext cx="12181172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FD0D9CE-0E2C-4682-910F-ABB3AE154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91210"/>
            <a:ext cx="11870420" cy="6766789"/>
          </a:xfrm>
          <a:noFill/>
        </p:spPr>
        <p:txBody>
          <a:bodyPr anchor="t">
            <a:normAutofit fontScale="25000" lnSpcReduction="2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400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2023</a:t>
            </a:r>
            <a:r>
              <a:rPr lang="en-US" sz="9600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200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 Full Time Chief						$100,000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200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Part Time Finance Officer 				$42,000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200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1 full-time firefighter/Medical Officer			$73,000	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200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Total Administrative Wages			$215,000 +$65K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200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600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 Community Volunteers, Firefighter/Medical 	          	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9600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6 EMT’s 					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9600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1 AEMT’s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9600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3 Paramedics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9600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8 First Responders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9600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(9 Interior Firefighters)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9600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	(2 Exterior Firefighters) 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0400" dirty="0">
              <a:solidFill>
                <a:srgbClr val="E7E6E6"/>
              </a:solidFill>
              <a:effectLst>
                <a:glow rad="101600">
                  <a:prstClr val="black">
                    <a:alpha val="60000"/>
                  </a:prstClr>
                </a:glow>
                <a:outerShdw blurRad="50800" dist="50800" dir="5400000" algn="ctr" rotWithShape="0">
                  <a:srgbClr val="FF0000"/>
                </a:outerShdw>
              </a:effectLst>
              <a:latin typeface="Bahnschrift SemiBold SemiConden" panose="020B0502040204020203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400" dirty="0">
                <a:solidFill>
                  <a:srgbClr val="E7E6E6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     2023 Total costs for Benefits, Volunteer costs, stipends, and taxes    $172,000 + $89K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02345F-69ED-3FFC-58D7-E88B54DF58D1}"/>
              </a:ext>
            </a:extLst>
          </p:cNvPr>
          <p:cNvSpPr txBox="1"/>
          <p:nvPr/>
        </p:nvSpPr>
        <p:spPr>
          <a:xfrm>
            <a:off x="5946038" y="2569433"/>
            <a:ext cx="6256790" cy="3957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50800" dir="5400000" algn="ctr" rotWithShape="0">
                    <a:srgbClr val="FF0000"/>
                  </a:outerShdw>
                </a:effectLst>
                <a:uLnTx/>
                <a:uFillTx/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18 Shift Volunteers, Firefighter/Medical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50800" dir="5400000" algn="ctr" rotWithShape="0">
                    <a:srgbClr val="FF0000"/>
                  </a:outerShdw>
                </a:effectLst>
                <a:uLnTx/>
                <a:uFillTx/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50800" dir="5400000" algn="ctr" rotWithShape="0">
                    <a:srgbClr val="FF0000"/>
                  </a:outerShdw>
                </a:effectLst>
                <a:uLnTx/>
                <a:uFillTx/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EMT’s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50800" dir="5400000" algn="ctr" rotWithShape="0">
                    <a:srgbClr val="FF0000"/>
                  </a:outerShdw>
                </a:effectLst>
                <a:uLnTx/>
                <a:uFillTx/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9 First Responders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50800" dir="5400000" algn="ctr" rotWithShape="0">
                    <a:srgbClr val="FF0000"/>
                  </a:outerShdw>
                </a:effectLst>
                <a:uLnTx/>
                <a:uFillTx/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(8 Recruits/ Exterior Firefighters)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50800" dir="5400000" algn="ctr" rotWithShape="0">
                    <a:srgbClr val="FF0000"/>
                  </a:outerShdw>
                </a:effectLst>
                <a:uLnTx/>
                <a:uFillTx/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(5 Interior Firefighters)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50800" dir="5400000" algn="ctr" rotWithShape="0">
                    <a:srgbClr val="FF0000"/>
                  </a:outerShdw>
                </a:effectLst>
                <a:uLnTx/>
                <a:uFillTx/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(7 Apparatus Operators)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50800" dir="5400000" algn="ctr" rotWithShape="0">
                    <a:srgbClr val="FF0000"/>
                  </a:outerShdw>
                </a:effectLst>
                <a:uLnTx/>
                <a:uFillTx/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1 Volunteer Maintenance Officer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20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9476D32-DD54-4E8B-2CFA-77354FD2A2EA}"/>
              </a:ext>
            </a:extLst>
          </p:cNvPr>
          <p:cNvSpPr/>
          <p:nvPr/>
        </p:nvSpPr>
        <p:spPr>
          <a:xfrm>
            <a:off x="0" y="5821681"/>
            <a:ext cx="12181172" cy="796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2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74000">
              <a:schemeClr val="tx1">
                <a:lumMod val="65000"/>
                <a:lumOff val="35000"/>
              </a:schemeClr>
            </a:gs>
            <a:gs pos="99000">
              <a:schemeClr val="tx1"/>
            </a:gs>
            <a:gs pos="100000">
              <a:schemeClr val="bg2">
                <a:lumMod val="1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FD0D9CE-0E2C-4682-910F-ABB3AE154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580" y="251727"/>
            <a:ext cx="11870420" cy="3771149"/>
          </a:xfrm>
          <a:noFill/>
        </p:spPr>
        <p:txBody>
          <a:bodyPr anchor="t">
            <a:normAutofit fontScale="25000" lnSpcReduction="2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400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ierstadt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Possible Cost Saving Cuts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400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ierstadt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Cuts	</a:t>
            </a:r>
            <a:r>
              <a:rPr lang="en-US" sz="11200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ierstadt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		</a:t>
            </a:r>
            <a:r>
              <a:rPr lang="en-US" sz="14400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ierstadt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200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ierstadt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	No Full-Time training and maintenance Captain 	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200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ierstadt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•	Wage $73K, Benefits $24K			</a:t>
            </a:r>
            <a:r>
              <a:rPr lang="en-US" sz="11200" dirty="0">
                <a:solidFill>
                  <a:srgbClr val="E7E6E6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ierstadt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$97K </a:t>
            </a:r>
            <a:r>
              <a:rPr lang="en-US" sz="11200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ierstadt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200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ierstadt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	No Administrative Assistant/EMT/Support FF</a:t>
            </a:r>
          </a:p>
          <a:p>
            <a:pPr lvl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200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ierstadt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•	Wage $48K, Benefits $17K				</a:t>
            </a:r>
            <a:r>
              <a:rPr lang="en-US" sz="11200" dirty="0">
                <a:solidFill>
                  <a:srgbClr val="E7E6E6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ierstadt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$65K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200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ierstadt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200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ierstadt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	No Shift Volunteers (No one working during the week/weekend)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200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ierstadt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•	Administrative Volunteer Stipends $15K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200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ierstadt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•	No shift stipends $16K					$31K</a:t>
            </a:r>
          </a:p>
          <a:p>
            <a:pPr marL="1371600" indent="-137160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1100" dirty="0">
              <a:solidFill>
                <a:schemeClr val="bg2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50800" dir="5400000" algn="ctr" rotWithShape="0">
                  <a:srgbClr val="FF0000"/>
                </a:outerShdw>
              </a:effectLst>
              <a:latin typeface="Bierstadt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100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ierstadt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en-US" sz="9800" i="1" dirty="0">
              <a:solidFill>
                <a:schemeClr val="bg2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50800" dir="5400000" algn="ctr" rotWithShape="0">
                  <a:srgbClr val="FF0000"/>
                </a:outerShdw>
              </a:effectLst>
              <a:latin typeface="Bodoni MT Black" panose="02070A030806060202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8000" i="1" dirty="0">
              <a:solidFill>
                <a:schemeClr val="bg2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50800" dir="5400000" algn="ctr" rotWithShape="0">
                  <a:srgbClr val="FF0000"/>
                </a:outerShdw>
              </a:effectLst>
              <a:latin typeface="Bodoni MT Black" panose="02070A030806060202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8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8000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Bodoni MT Black" panose="02070A030806060202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94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74000">
              <a:schemeClr val="tx1">
                <a:lumMod val="65000"/>
                <a:lumOff val="35000"/>
              </a:schemeClr>
            </a:gs>
            <a:gs pos="99000">
              <a:schemeClr val="tx1"/>
            </a:gs>
            <a:gs pos="100000">
              <a:schemeClr val="bg2">
                <a:lumMod val="1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FD0D9CE-0E2C-4682-910F-ABB3AE154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580" y="322847"/>
            <a:ext cx="11870420" cy="3771149"/>
          </a:xfrm>
          <a:noFill/>
        </p:spPr>
        <p:txBody>
          <a:bodyPr anchor="t">
            <a:normAutofit fontScale="25000" lnSpcReduction="2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400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ierstadt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Possible Operational Cost Saving Cuts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400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ierstadt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Cuts	</a:t>
            </a:r>
            <a:r>
              <a:rPr lang="en-US" sz="11200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ierstadt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		         </a:t>
            </a:r>
            <a:r>
              <a:rPr lang="en-US" sz="14400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ierstadt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200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ierstadt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	No Uniforms								$5K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200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ierstadt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	No New, Replacement, or modified Firefighting Equipment	$10K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200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ierstadt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	No New, Replacement Firefighting Protective Clothing	$12K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200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ierstadt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	No Outside Classes for volunteers					$8K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200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ierstadt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	Close Down Station 2 and mothball old equipment		$8K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200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ierstadt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	Insurance savings							$2K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200" dirty="0">
              <a:solidFill>
                <a:schemeClr val="bg2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50800" dir="5400000" algn="ctr" rotWithShape="0">
                  <a:srgbClr val="FF0000"/>
                </a:outerShdw>
              </a:effectLst>
              <a:latin typeface="Bierstadt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200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ierstadt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 SAVINGS									$238K</a:t>
            </a:r>
          </a:p>
          <a:p>
            <a:pPr marL="1371600" indent="-137160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1100" dirty="0">
              <a:solidFill>
                <a:schemeClr val="bg2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50800" dir="5400000" algn="ctr" rotWithShape="0">
                  <a:srgbClr val="FF0000"/>
                </a:outerShdw>
              </a:effectLst>
              <a:latin typeface="Bierstadt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100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ierstadt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en-US" sz="9800" i="1" dirty="0">
              <a:solidFill>
                <a:schemeClr val="bg2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50800" dir="5400000" algn="ctr" rotWithShape="0">
                  <a:srgbClr val="FF0000"/>
                </a:outerShdw>
              </a:effectLst>
              <a:latin typeface="Bodoni MT Black" panose="02070A030806060202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8000" i="1" dirty="0">
              <a:solidFill>
                <a:schemeClr val="bg2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50800" dir="5400000" algn="ctr" rotWithShape="0">
                  <a:srgbClr val="FF0000"/>
                </a:outerShdw>
              </a:effectLst>
              <a:latin typeface="Bodoni MT Black" panose="02070A030806060202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8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8000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Bodoni MT Black" panose="02070A030806060202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69AFC32-D442-DE2A-343F-26A26ECD128A}"/>
              </a:ext>
            </a:extLst>
          </p:cNvPr>
          <p:cNvSpPr/>
          <p:nvPr/>
        </p:nvSpPr>
        <p:spPr>
          <a:xfrm>
            <a:off x="119017" y="4384766"/>
            <a:ext cx="11791406" cy="116061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33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flip="none" rotWithShape="1">
          <a:gsLst>
            <a:gs pos="0">
              <a:schemeClr val="tx2"/>
            </a:gs>
            <a:gs pos="74000">
              <a:schemeClr val="tx1">
                <a:lumMod val="65000"/>
                <a:lumOff val="35000"/>
              </a:schemeClr>
            </a:gs>
            <a:gs pos="99000">
              <a:schemeClr val="tx1"/>
            </a:gs>
            <a:gs pos="100000">
              <a:schemeClr val="bg2">
                <a:lumMod val="1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FD0D9CE-0E2C-4682-910F-ABB3AE154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580" y="251727"/>
            <a:ext cx="11870420" cy="3771149"/>
          </a:xfrm>
          <a:noFill/>
        </p:spPr>
        <p:txBody>
          <a:bodyPr anchor="t">
            <a:normAutofit fontScale="25000" lnSpcReduction="2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400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ierstadt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Possible Operational Cost Saving Cuts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400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ierstadt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Cuts	</a:t>
            </a:r>
            <a:r>
              <a:rPr lang="en-US" sz="11200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ierstadt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		         </a:t>
            </a:r>
            <a:r>
              <a:rPr lang="en-US" sz="14400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ierstadt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200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ierstadt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	No Uniforms								$5K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200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ierstadt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	No New, Replacement, or modified Firefighting Equipment													$10K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200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ierstadt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	No New, Replacement Firefighting Protective Clothing													$12K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200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ierstadt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	No Outside Classes for volunteers					$8K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200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ierstadt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	Close Down Station 2 and mothball old equipment														$8K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200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ierstadt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	Insurance savings							$2K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200" dirty="0">
              <a:solidFill>
                <a:schemeClr val="bg2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50800" dir="5400000" algn="ctr" rotWithShape="0">
                  <a:srgbClr val="FF0000"/>
                </a:outerShdw>
              </a:effectLst>
              <a:latin typeface="Bierstadt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200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ierstadt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 SAVINGS									$238K</a:t>
            </a:r>
          </a:p>
          <a:p>
            <a:pPr marL="1371600" indent="-137160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1100" dirty="0">
              <a:solidFill>
                <a:schemeClr val="bg2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50800" dir="5400000" algn="ctr" rotWithShape="0">
                  <a:srgbClr val="FF0000"/>
                </a:outerShdw>
              </a:effectLst>
              <a:latin typeface="Bierstadt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100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ierstadt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en-US" sz="9800" i="1" dirty="0">
              <a:solidFill>
                <a:schemeClr val="bg2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50800" dir="5400000" algn="ctr" rotWithShape="0">
                  <a:srgbClr val="FF0000"/>
                </a:outerShdw>
              </a:effectLst>
              <a:latin typeface="Bodoni MT Black" panose="02070A030806060202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8000" i="1" dirty="0">
              <a:solidFill>
                <a:schemeClr val="bg2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50800" dir="5400000" algn="ctr" rotWithShape="0">
                  <a:srgbClr val="FF0000"/>
                </a:outerShdw>
              </a:effectLst>
              <a:latin typeface="Bodoni MT Black" panose="02070A030806060202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8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8000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Bodoni MT Black" panose="02070A030806060202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69AFC32-D442-DE2A-343F-26A26ECD128A}"/>
              </a:ext>
            </a:extLst>
          </p:cNvPr>
          <p:cNvSpPr/>
          <p:nvPr/>
        </p:nvSpPr>
        <p:spPr>
          <a:xfrm>
            <a:off x="200297" y="5451566"/>
            <a:ext cx="11791406" cy="116061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38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0523FC-E014-4016-B9FE-DBBF5AB3A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8" y="0"/>
            <a:ext cx="12181172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FD0D9CE-0E2C-4682-910F-ABB3AE154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790" y="143462"/>
            <a:ext cx="11870420" cy="6174606"/>
          </a:xfrm>
          <a:noFill/>
        </p:spPr>
        <p:txBody>
          <a:bodyPr anchor="t">
            <a:normAutofit/>
          </a:bodyPr>
          <a:lstStyle/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Fire Dist. #13 will consist of: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1 Fire Chief working during the week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18 Community Volunteers not being supplemented with stipends for extra work.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Only Station 1 is in operation with no staff other than the Chief.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1 – 2 Community Volunteers available during the weekday.</a:t>
            </a:r>
          </a:p>
        </p:txBody>
      </p:sp>
    </p:spTree>
    <p:extLst>
      <p:ext uri="{BB962C8B-B14F-4D97-AF65-F5344CB8AC3E}">
        <p14:creationId xmlns:p14="http://schemas.microsoft.com/office/powerpoint/2010/main" val="151025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0523FC-E014-4016-B9FE-DBBF5AB3A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1172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FD0D9CE-0E2C-4682-910F-ABB3AE154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0752" y="765254"/>
            <a:ext cx="11870420" cy="6174606"/>
          </a:xfrm>
          <a:noFill/>
        </p:spPr>
        <p:txBody>
          <a:bodyPr anchor="t">
            <a:normAutofit/>
          </a:bodyPr>
          <a:lstStyle/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No Station 2 and its equipment.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Incomplete Training Program.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Increased costs of apparatus and equipment maintenance and repairs.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Limited Mutual Aid from SVFD 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No Auto-Aid from Spokane Valley or Kootenai County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5392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0523FC-E014-4016-B9FE-DBBF5AB3A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8" y="0"/>
            <a:ext cx="12181172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FD0D9CE-0E2C-4682-910F-ABB3AE154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790" y="536654"/>
            <a:ext cx="11870420" cy="6174606"/>
          </a:xfrm>
          <a:noFill/>
        </p:spPr>
        <p:txBody>
          <a:bodyPr anchor="t">
            <a:normAutofit fontScale="92500"/>
          </a:bodyPr>
          <a:lstStyle/>
          <a:p>
            <a:pPr marL="571500" indent="-57150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Response will be delayed or there will be no emergency responders during certain times of the day.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Compliance for Washington Standards and Rating Bureau will go down so the insurance rating will go up increasing insurance premiums.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Ability to deal with unforeseen costs or equipment failure, or other ramifications.</a:t>
            </a:r>
          </a:p>
          <a:p>
            <a:pPr marL="571500" indent="-57150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Won’t be in compliance with Federal and State 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mandates = higher chance for lawsuits and fines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600" dirty="0">
              <a:solidFill>
                <a:schemeClr val="bg2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50800" dir="5400000" algn="ctr" rotWithShape="0">
                  <a:srgbClr val="FF0000"/>
                </a:outerShdw>
              </a:effectLst>
              <a:latin typeface="Bodoni MT Black" panose="02070A030806060202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600" dirty="0">
              <a:solidFill>
                <a:schemeClr val="bg2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50800" dir="5400000" algn="ctr" rotWithShape="0">
                  <a:srgbClr val="FF0000"/>
                </a:outerShdw>
              </a:effectLst>
              <a:latin typeface="Bodoni MT Black" panose="02070A030806060202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70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0523FC-E014-4016-B9FE-DBBF5AB3A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8" y="0"/>
            <a:ext cx="12181172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FD0D9CE-0E2C-4682-910F-ABB3AE154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790" y="536654"/>
            <a:ext cx="11870420" cy="6174606"/>
          </a:xfrm>
          <a:noFill/>
        </p:spPr>
        <p:txBody>
          <a:bodyPr anchor="t">
            <a:normAutofit/>
          </a:bodyPr>
          <a:lstStyle/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Levy Lid Lift but FD makes budget cuts =</a:t>
            </a:r>
          </a:p>
          <a:p>
            <a:pPr marL="1028700" lvl="1" indent="-57150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4000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$238K in cuts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Budget will be balanced but there will be no reserves and no room for added inflationary increases.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600" dirty="0">
              <a:solidFill>
                <a:schemeClr val="bg2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50800" dir="5400000" algn="ctr" rotWithShape="0">
                  <a:srgbClr val="FF0000"/>
                </a:outerShdw>
              </a:effectLst>
              <a:latin typeface="Bodoni MT Black" panose="02070A030806060202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600" dirty="0">
              <a:solidFill>
                <a:schemeClr val="bg2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50800" dir="5400000" algn="ctr" rotWithShape="0">
                  <a:srgbClr val="FF0000"/>
                </a:outerShdw>
              </a:effectLst>
              <a:latin typeface="Bodoni MT Black" panose="02070A030806060202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5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0523FC-E014-4016-B9FE-DBBF5AB3A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8" y="0"/>
            <a:ext cx="12181172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FD0D9CE-0E2C-4682-910F-ABB3AE154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790" y="536654"/>
            <a:ext cx="11870420" cy="6174606"/>
          </a:xfrm>
          <a:noFill/>
        </p:spPr>
        <p:txBody>
          <a:bodyPr anchor="t"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4400" dirty="0">
              <a:solidFill>
                <a:schemeClr val="bg2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50800" dir="5400000" algn="ctr" rotWithShape="0">
                  <a:srgbClr val="FF0000"/>
                </a:outerShdw>
              </a:effectLst>
              <a:latin typeface="Bodoni MT Black" panose="02070A030806060202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4400" dirty="0">
              <a:solidFill>
                <a:schemeClr val="bg2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50800" dir="5400000" algn="ctr" rotWithShape="0">
                  <a:srgbClr val="FF0000"/>
                </a:outerShdw>
              </a:effectLst>
              <a:latin typeface="Bodoni MT Black" panose="02070A030806060202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0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QUESTIONS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600" dirty="0">
              <a:solidFill>
                <a:schemeClr val="bg2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50800" dir="5400000" algn="ctr" rotWithShape="0">
                  <a:srgbClr val="FF0000"/>
                </a:outerShdw>
              </a:effectLst>
              <a:latin typeface="Bodoni MT Black" panose="02070A030806060202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600" dirty="0">
              <a:solidFill>
                <a:schemeClr val="bg2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50800" dir="5400000" algn="ctr" rotWithShape="0">
                  <a:srgbClr val="FF0000"/>
                </a:outerShdw>
              </a:effectLst>
              <a:latin typeface="Bodoni MT Black" panose="02070A030806060202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651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>
            <a:extLst>
              <a:ext uri="{FF2B5EF4-FFF2-40B4-BE49-F238E27FC236}">
                <a16:creationId xmlns:a16="http://schemas.microsoft.com/office/drawing/2014/main" id="{E79E8D1C-FC92-40AE-B699-CC7235FEAB0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FD0D9CE-0E2C-4682-910F-ABB3AE154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580" y="1009373"/>
            <a:ext cx="11870420" cy="3771149"/>
          </a:xfrm>
          <a:noFill/>
        </p:spPr>
        <p:txBody>
          <a:bodyPr anchor="t">
            <a:normAutofit fontScale="25000" lnSpcReduction="2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7600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WHERE WE NOW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7600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WHERE WE WILL BE IN 2027</a:t>
            </a:r>
            <a:endParaRPr lang="en-US" sz="8600" dirty="0">
              <a:solidFill>
                <a:schemeClr val="bg2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50800" dir="5400000" algn="ctr" rotWithShape="0">
                  <a:srgbClr val="FF0000"/>
                </a:outerShdw>
              </a:effectLst>
              <a:latin typeface="Bierstadt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8600" dirty="0">
              <a:solidFill>
                <a:schemeClr val="bg2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50800" dir="5400000" algn="ctr" rotWithShape="0">
                  <a:srgbClr val="FF0000"/>
                </a:outerShdw>
              </a:effectLst>
              <a:latin typeface="Bierstadt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400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ierstadt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9200" b="1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ierstadt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ARE LOSING GROUND DUE TO: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6000" dirty="0">
              <a:solidFill>
                <a:schemeClr val="bg2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50800" dir="5400000" algn="ctr" rotWithShape="0">
                  <a:srgbClr val="FF0000"/>
                </a:outerShdw>
              </a:effectLst>
              <a:latin typeface="Bierstadt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14600" lvl="3" indent="-114300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400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ierstadt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INFLATION</a:t>
            </a:r>
          </a:p>
          <a:p>
            <a:pPr marL="2514600" lvl="3" indent="-114300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5200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ierstadt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LIMITED INCREASE IN LEVY AMOUNTS.</a:t>
            </a:r>
          </a:p>
          <a:p>
            <a:pPr marL="2514600" lvl="3" indent="-114300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5200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ierstadt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INCREASED OPERATIONAL COSTS</a:t>
            </a:r>
          </a:p>
          <a:p>
            <a:pPr marL="1371600" indent="-137160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1100" dirty="0">
              <a:solidFill>
                <a:schemeClr val="bg2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50800" dir="5400000" algn="ctr" rotWithShape="0">
                  <a:srgbClr val="FF0000"/>
                </a:outerShdw>
              </a:effectLst>
              <a:latin typeface="Bierstadt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100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ierstadt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en-US" sz="9800" i="1" dirty="0">
              <a:solidFill>
                <a:schemeClr val="bg2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50800" dir="5400000" algn="ctr" rotWithShape="0">
                  <a:srgbClr val="FF0000"/>
                </a:outerShdw>
              </a:effectLst>
              <a:latin typeface="Bodoni MT Black" panose="02070A030806060202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8000" i="1" dirty="0">
              <a:solidFill>
                <a:schemeClr val="bg2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50800" dir="5400000" algn="ctr" rotWithShape="0">
                  <a:srgbClr val="FF0000"/>
                </a:outerShdw>
              </a:effectLst>
              <a:latin typeface="Bodoni MT Black" panose="02070A030806060202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8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8000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Bodoni MT Black" panose="02070A030806060202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71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>
            <a:extLst>
              <a:ext uri="{FF2B5EF4-FFF2-40B4-BE49-F238E27FC236}">
                <a16:creationId xmlns:a16="http://schemas.microsoft.com/office/drawing/2014/main" id="{E79E8D1C-FC92-40AE-B699-CC7235FEAB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0" y="10"/>
            <a:ext cx="12191980" cy="6857990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0399853-1B48-FE15-D0CA-6346301444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065" y="333374"/>
            <a:ext cx="11753850" cy="6391275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7694A3D-E384-65E2-9D2A-999157BE7C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3491682"/>
              </p:ext>
            </p:extLst>
          </p:nvPr>
        </p:nvGraphicFramePr>
        <p:xfrm>
          <a:off x="832238" y="775334"/>
          <a:ext cx="9902818" cy="5442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1C8033A-F63A-C74F-9E1A-5F1E5401DDEA}"/>
              </a:ext>
            </a:extLst>
          </p:cNvPr>
          <p:cNvSpPr txBox="1"/>
          <p:nvPr/>
        </p:nvSpPr>
        <p:spPr>
          <a:xfrm>
            <a:off x="7026192" y="3726043"/>
            <a:ext cx="3547872" cy="1477328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I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ncrease in wages, personnel costs,</a:t>
            </a:r>
          </a:p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 and Operating Costs</a:t>
            </a:r>
          </a:p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Increase has been covered by reserves but we will be in the RED in 2025</a:t>
            </a:r>
            <a:endParaRPr lang="en-US" dirty="0"/>
          </a:p>
        </p:txBody>
      </p:sp>
      <p:sp>
        <p:nvSpPr>
          <p:cNvPr id="6" name="Right Bracket 5">
            <a:extLst>
              <a:ext uri="{FF2B5EF4-FFF2-40B4-BE49-F238E27FC236}">
                <a16:creationId xmlns:a16="http://schemas.microsoft.com/office/drawing/2014/main" id="{51B1C054-2DF1-774C-975E-D581B76DF8E9}"/>
              </a:ext>
            </a:extLst>
          </p:cNvPr>
          <p:cNvSpPr/>
          <p:nvPr/>
        </p:nvSpPr>
        <p:spPr>
          <a:xfrm>
            <a:off x="10195954" y="1463039"/>
            <a:ext cx="219062" cy="1122925"/>
          </a:xfrm>
          <a:prstGeom prst="rightBracket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EBA000-F8E6-67D6-F8AC-74AC08CF0E8C}"/>
              </a:ext>
            </a:extLst>
          </p:cNvPr>
          <p:cNvSpPr txBox="1"/>
          <p:nvPr/>
        </p:nvSpPr>
        <p:spPr>
          <a:xfrm>
            <a:off x="11047095" y="2216633"/>
            <a:ext cx="877433" cy="369332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$240K</a:t>
            </a:r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3ABD8E00-85F6-86FF-811B-85263FA50F6D}"/>
              </a:ext>
            </a:extLst>
          </p:cNvPr>
          <p:cNvCxnSpPr>
            <a:cxnSpLocks/>
            <a:stCxn id="8" idx="1"/>
          </p:cNvCxnSpPr>
          <p:nvPr/>
        </p:nvCxnSpPr>
        <p:spPr>
          <a:xfrm rot="10800000">
            <a:off x="10415019" y="1892811"/>
            <a:ext cx="632077" cy="508489"/>
          </a:xfrm>
          <a:prstGeom prst="bent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5B1CAAF-B883-8E86-852F-3D57CF6AC7FD}"/>
              </a:ext>
            </a:extLst>
          </p:cNvPr>
          <p:cNvCxnSpPr>
            <a:cxnSpLocks/>
          </p:cNvCxnSpPr>
          <p:nvPr/>
        </p:nvCxnSpPr>
        <p:spPr>
          <a:xfrm flipH="1" flipV="1">
            <a:off x="7964424" y="2724912"/>
            <a:ext cx="384048" cy="10011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473AE827-382A-35A2-6879-1F7600432FFC}"/>
              </a:ext>
            </a:extLst>
          </p:cNvPr>
          <p:cNvSpPr/>
          <p:nvPr/>
        </p:nvSpPr>
        <p:spPr>
          <a:xfrm>
            <a:off x="1837509" y="3033889"/>
            <a:ext cx="191588" cy="191588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5BFBB233-9A83-EEC2-9D01-2056136DBE5A}"/>
              </a:ext>
            </a:extLst>
          </p:cNvPr>
          <p:cNvSpPr/>
          <p:nvPr/>
        </p:nvSpPr>
        <p:spPr>
          <a:xfrm>
            <a:off x="1837509" y="3427774"/>
            <a:ext cx="191588" cy="191588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D766946E-533A-267D-413E-B76E464D04A9}"/>
              </a:ext>
            </a:extLst>
          </p:cNvPr>
          <p:cNvSpPr/>
          <p:nvPr/>
        </p:nvSpPr>
        <p:spPr>
          <a:xfrm>
            <a:off x="1906442" y="2746507"/>
            <a:ext cx="191588" cy="19158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36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2" grpId="0" animBg="1"/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74971A20-476A-48ED-505A-46E3C76CA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2833" y="690990"/>
            <a:ext cx="16957863" cy="52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F30C2CFB-605A-3AB5-ACDE-980E00E09B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7355830"/>
              </p:ext>
            </p:extLst>
          </p:nvPr>
        </p:nvGraphicFramePr>
        <p:xfrm>
          <a:off x="1728216" y="210312"/>
          <a:ext cx="8677656" cy="6446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6242845" imgH="5279594" progId="Excel.Chart.8">
                  <p:embed/>
                </p:oleObj>
              </mc:Choice>
              <mc:Fallback>
                <p:oleObj name="Chart" r:id="rId2" imgW="6242845" imgH="5279594" progId="Excel.Chart.8">
                  <p:embed/>
                  <p:pic>
                    <p:nvPicPr>
                      <p:cNvPr id="0" name="Chart 1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8216" y="210312"/>
                        <a:ext cx="8677656" cy="64465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E89A0325-F727-4124-C1A4-D7A89EF7858E}"/>
              </a:ext>
            </a:extLst>
          </p:cNvPr>
          <p:cNvSpPr/>
          <p:nvPr/>
        </p:nvSpPr>
        <p:spPr>
          <a:xfrm>
            <a:off x="2779776" y="1042416"/>
            <a:ext cx="2551176" cy="56052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134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74971A20-476A-48ED-505A-46E3C76CA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2833" y="690990"/>
            <a:ext cx="16957863" cy="52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F30C2CFB-605A-3AB5-ACDE-980E00E09B38}"/>
              </a:ext>
            </a:extLst>
          </p:cNvPr>
          <p:cNvGraphicFramePr>
            <a:graphicFrameLocks/>
          </p:cNvGraphicFramePr>
          <p:nvPr/>
        </p:nvGraphicFramePr>
        <p:xfrm>
          <a:off x="1728216" y="210312"/>
          <a:ext cx="8677656" cy="6446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6242845" imgH="5279594" progId="Excel.Chart.8">
                  <p:embed/>
                </p:oleObj>
              </mc:Choice>
              <mc:Fallback>
                <p:oleObj name="Chart" r:id="rId2" imgW="6242845" imgH="5279594" progId="Excel.Chart.8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F30C2CFB-605A-3AB5-ACDE-980E00E09B38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8216" y="210312"/>
                        <a:ext cx="8677656" cy="64465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E89A0325-F727-4124-C1A4-D7A89EF7858E}"/>
              </a:ext>
            </a:extLst>
          </p:cNvPr>
          <p:cNvSpPr/>
          <p:nvPr/>
        </p:nvSpPr>
        <p:spPr>
          <a:xfrm>
            <a:off x="5321808" y="1042416"/>
            <a:ext cx="2551176" cy="56052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1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74971A20-476A-48ED-505A-46E3C76CA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2833" y="690990"/>
            <a:ext cx="16957863" cy="52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F30C2CFB-605A-3AB5-ACDE-980E00E09B38}"/>
              </a:ext>
            </a:extLst>
          </p:cNvPr>
          <p:cNvGraphicFramePr>
            <a:graphicFrameLocks/>
          </p:cNvGraphicFramePr>
          <p:nvPr/>
        </p:nvGraphicFramePr>
        <p:xfrm>
          <a:off x="1728216" y="210312"/>
          <a:ext cx="8677656" cy="6446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6242845" imgH="5279594" progId="Excel.Chart.8">
                  <p:embed/>
                </p:oleObj>
              </mc:Choice>
              <mc:Fallback>
                <p:oleObj name="Chart" r:id="rId2" imgW="6242845" imgH="5279594" progId="Excel.Chart.8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F30C2CFB-605A-3AB5-ACDE-980E00E09B38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8216" y="210312"/>
                        <a:ext cx="8677656" cy="64465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E89A0325-F727-4124-C1A4-D7A89EF7858E}"/>
              </a:ext>
            </a:extLst>
          </p:cNvPr>
          <p:cNvSpPr/>
          <p:nvPr/>
        </p:nvSpPr>
        <p:spPr>
          <a:xfrm>
            <a:off x="7854696" y="1051560"/>
            <a:ext cx="2551176" cy="56052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013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28DB36-325F-943F-90AE-10CF1FE8C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975" y="30676"/>
            <a:ext cx="8735534" cy="67606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F7713E-D128-EBC1-01EE-F5865428EC28}"/>
              </a:ext>
            </a:extLst>
          </p:cNvPr>
          <p:cNvSpPr txBox="1"/>
          <p:nvPr/>
        </p:nvSpPr>
        <p:spPr>
          <a:xfrm>
            <a:off x="9213669" y="1349829"/>
            <a:ext cx="818605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Personnel Benefits 14%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FC91A6-AA6F-CF3F-000C-121D8FA8F995}"/>
              </a:ext>
            </a:extLst>
          </p:cNvPr>
          <p:cNvSpPr txBox="1"/>
          <p:nvPr/>
        </p:nvSpPr>
        <p:spPr>
          <a:xfrm>
            <a:off x="6348549" y="1515291"/>
            <a:ext cx="818605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Supplies</a:t>
            </a:r>
          </a:p>
          <a:p>
            <a:r>
              <a:rPr lang="en-US" sz="1400" dirty="0">
                <a:solidFill>
                  <a:schemeClr val="bg1"/>
                </a:solidFill>
              </a:rPr>
              <a:t>22%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F1FDF1-C8B3-21A7-EF42-3A3B46CA28CB}"/>
              </a:ext>
            </a:extLst>
          </p:cNvPr>
          <p:cNvSpPr txBox="1"/>
          <p:nvPr/>
        </p:nvSpPr>
        <p:spPr>
          <a:xfrm>
            <a:off x="5042263" y="1724297"/>
            <a:ext cx="687977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Misc.</a:t>
            </a:r>
          </a:p>
          <a:p>
            <a:r>
              <a:rPr lang="en-US" sz="1200" dirty="0">
                <a:solidFill>
                  <a:schemeClr val="bg1"/>
                </a:solidFill>
              </a:rPr>
              <a:t>2%</a:t>
            </a:r>
          </a:p>
        </p:txBody>
      </p:sp>
    </p:spTree>
    <p:extLst>
      <p:ext uri="{BB962C8B-B14F-4D97-AF65-F5344CB8AC3E}">
        <p14:creationId xmlns:p14="http://schemas.microsoft.com/office/powerpoint/2010/main" val="577732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0523FC-E014-4016-B9FE-DBBF5AB3A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8" y="0"/>
            <a:ext cx="12181172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FD0D9CE-0E2C-4682-910F-ABB3AE154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91211"/>
            <a:ext cx="11870420" cy="6174606"/>
          </a:xfrm>
          <a:noFill/>
        </p:spPr>
        <p:txBody>
          <a:bodyPr anchor="t">
            <a:normAutofit fontScale="77500" lnSpcReduction="2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100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6500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Personnel:</a:t>
            </a:r>
            <a:r>
              <a:rPr lang="en-US" sz="4800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	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800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2013 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800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	1 Full Time Chief						$80,000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800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	2 Part Time Deputy Chiefs/Medical Officers	$50,000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800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	1 Part Time Finance Officer				$20,000	  		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800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		Total Administrative Wages			$150,000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4800" dirty="0">
              <a:solidFill>
                <a:schemeClr val="bg2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50800" dir="5400000" algn="ctr" rotWithShape="0">
                  <a:srgbClr val="FF0000"/>
                </a:outerShdw>
              </a:effectLst>
              <a:latin typeface="Bahnschrift SemiBold SemiConden" panose="020B0502040204020203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800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	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C044579-928A-68A5-3ADC-AE5743B3E4DE}"/>
              </a:ext>
            </a:extLst>
          </p:cNvPr>
          <p:cNvSpPr/>
          <p:nvPr/>
        </p:nvSpPr>
        <p:spPr>
          <a:xfrm>
            <a:off x="923266" y="3666194"/>
            <a:ext cx="10770894" cy="8229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0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0523FC-E014-4016-B9FE-DBBF5AB3A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8" y="0"/>
            <a:ext cx="12181172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FD0D9CE-0E2C-4682-910F-ABB3AE154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91210"/>
            <a:ext cx="11870420" cy="6665189"/>
          </a:xfrm>
          <a:noFill/>
        </p:spPr>
        <p:txBody>
          <a:bodyPr anchor="t">
            <a:normAutofit fontScale="47500" lnSpcReduction="2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100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6500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endParaRPr lang="en-US" sz="4800" dirty="0">
              <a:solidFill>
                <a:schemeClr val="bg2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50800" dir="5400000" algn="ctr" rotWithShape="0">
                  <a:srgbClr val="FF0000"/>
                </a:outerShdw>
              </a:effectLst>
              <a:latin typeface="Bahnschrift SemiBold SemiConden" panose="020B0502040204020203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800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2013 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800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	1 Full Time Chief					$80,000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800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	2 Part Time Deputy Chiefs/Medical Officers		$50,000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800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	1 Part Time Finance Officer				$20,000	  		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800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		Total Administrative Wages			$150,000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5900" dirty="0">
              <a:solidFill>
                <a:schemeClr val="bg2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50800" dir="5400000" algn="ctr" rotWithShape="0">
                  <a:srgbClr val="FF0000"/>
                </a:outerShdw>
              </a:effectLst>
              <a:latin typeface="Bahnschrift SemiBold SemiConden" panose="020B0502040204020203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900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	24 Community Volunteer Firefighter/Medical Volunteers 	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900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		12   First Responders						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900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		 8   EMT’s 					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900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		 4   AEMT’s						 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900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		(8   Interior Firefighters)		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900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	        2013 Total costs for Benefits, Volunteer costs, stipends, and 			                                                  taxes    $83,000 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9476D32-DD54-4E8B-2CFA-77354FD2A2EA}"/>
              </a:ext>
            </a:extLst>
          </p:cNvPr>
          <p:cNvSpPr/>
          <p:nvPr/>
        </p:nvSpPr>
        <p:spPr>
          <a:xfrm>
            <a:off x="321580" y="5405120"/>
            <a:ext cx="11355308" cy="107405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26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9190</TotalTime>
  <Words>1107</Words>
  <Application>Microsoft Office PowerPoint</Application>
  <PresentationFormat>Widescreen</PresentationFormat>
  <Paragraphs>146</Paragraphs>
  <Slides>19</Slides>
  <Notes>0</Notes>
  <HiddenSlides>1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Aharoni</vt:lpstr>
      <vt:lpstr>Arial</vt:lpstr>
      <vt:lpstr>Bahnschrift SemiBold SemiConden</vt:lpstr>
      <vt:lpstr>Bierstadt</vt:lpstr>
      <vt:lpstr>Bodoni MT Black</vt:lpstr>
      <vt:lpstr>Calibri</vt:lpstr>
      <vt:lpstr>Calibri Light</vt:lpstr>
      <vt:lpstr>Wingdings</vt:lpstr>
      <vt:lpstr>Office Theme</vt:lpstr>
      <vt:lpstr>Chart</vt:lpstr>
      <vt:lpstr>TOWNHALL MEETING  JULY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Stan Cooke</dc:creator>
  <cp:lastModifiedBy>Stan Cooke</cp:lastModifiedBy>
  <cp:revision>130</cp:revision>
  <cp:lastPrinted>2020-08-13T18:18:52Z</cp:lastPrinted>
  <dcterms:created xsi:type="dcterms:W3CDTF">2020-08-12T18:36:55Z</dcterms:created>
  <dcterms:modified xsi:type="dcterms:W3CDTF">2023-07-11T20:08:57Z</dcterms:modified>
</cp:coreProperties>
</file>